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Montserrat Medium"/>
      <p:regular r:id="rId18"/>
    </p:embeddedFont>
    <p:embeddedFont>
      <p:font typeface="Montserrat Medium"/>
      <p:regular r:id="rId19"/>
    </p:embeddedFont>
    <p:embeddedFont>
      <p:font typeface="Montserrat Medium"/>
      <p:regular r:id="rId20"/>
    </p:embeddedFont>
    <p:embeddedFont>
      <p:font typeface="Montserrat Medium"/>
      <p:regular r:id="rId21"/>
    </p:embeddedFont>
    <p:embeddedFont>
      <p:font typeface="Inter Light"/>
      <p:regular r:id="rId22"/>
    </p:embeddedFont>
    <p:embeddedFont>
      <p:font typeface="Inter Light"/>
      <p:regular r:id="rId23"/>
    </p:embeddedFont>
    <p:embeddedFont>
      <p:font typeface="Inter Light"/>
      <p:regular r:id="rId24"/>
    </p:embeddedFont>
    <p:embeddedFont>
      <p:font typeface="Inter Ligh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openapis.org" TargetMode="External"/><Relationship Id="rId2" Type="http://schemas.openxmlformats.org/officeDocument/2006/relationships/hyperlink" Target="swagger.io" TargetMode="External"/><Relationship Id="rId3" Type="http://schemas.openxmlformats.org/officeDocument/2006/relationships/hyperlink" Target="openapi-generator.tech" TargetMode="External"/><Relationship Id="rId4" Type="http://schemas.openxmlformats.org/officeDocument/2006/relationships/hyperlink" Target="redocly.com" TargetMode="External"/><Relationship Id="rId5" Type="http://schemas.openxmlformats.org/officeDocument/2006/relationships/hyperlink" Target="stoplight.io" TargetMode="External"/><Relationship Id="rId6" Type="http://schemas.openxmlformats.org/officeDocument/2006/relationships/slideLayout" Target="../slideLayouts/slideLayout12.xml"/><Relationship Id="rId7"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slideLayout" Target="../slideLayouts/slideLayout4.xml"/><Relationship Id="rId10"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0099"/>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OpenAPI : Le Standard Incontournable pour les APIs REST</a:t>
            </a:r>
            <a:endParaRPr lang="en-US" sz="4450" dirty="0"/>
          </a:p>
        </p:txBody>
      </p:sp>
      <p:sp>
        <p:nvSpPr>
          <p:cNvPr id="4" name="Text 1"/>
          <p:cNvSpPr/>
          <p:nvPr/>
        </p:nvSpPr>
        <p:spPr>
          <a:xfrm>
            <a:off x="6280190" y="5166598"/>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par Jun et Alexandre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540669"/>
            <a:ext cx="8446889"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Contraintes d’environnement</a:t>
            </a:r>
            <a:endParaRPr lang="en-US" sz="4450" dirty="0"/>
          </a:p>
        </p:txBody>
      </p:sp>
      <p:sp>
        <p:nvSpPr>
          <p:cNvPr id="3" name="Text 1"/>
          <p:cNvSpPr/>
          <p:nvPr/>
        </p:nvSpPr>
        <p:spPr>
          <a:xfrm>
            <a:off x="793790" y="270307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OpenAPI est indépendant :</a:t>
            </a:r>
            <a:endParaRPr lang="en-US" sz="1750" dirty="0"/>
          </a:p>
        </p:txBody>
      </p:sp>
      <p:sp>
        <p:nvSpPr>
          <p:cNvPr id="4" name="Text 2"/>
          <p:cNvSpPr/>
          <p:nvPr/>
        </p:nvSpPr>
        <p:spPr>
          <a:xfrm>
            <a:off x="793790" y="3321129"/>
            <a:ext cx="13042821" cy="108877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du langage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du framework</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du système d’exploitation</a:t>
            </a:r>
            <a:endParaRPr lang="en-US" sz="1750" dirty="0"/>
          </a:p>
        </p:txBody>
      </p:sp>
      <p:sp>
        <p:nvSpPr>
          <p:cNvPr id="5" name="Text 3"/>
          <p:cNvSpPr/>
          <p:nvPr/>
        </p:nvSpPr>
        <p:spPr>
          <a:xfrm>
            <a:off x="793790" y="4665054"/>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Cependant, il nécessite souvent des outils complémentaires pour :</a:t>
            </a:r>
            <a:endParaRPr lang="en-US" sz="1750" dirty="0"/>
          </a:p>
        </p:txBody>
      </p:sp>
      <p:sp>
        <p:nvSpPr>
          <p:cNvPr id="6" name="Text 4"/>
          <p:cNvSpPr/>
          <p:nvPr/>
        </p:nvSpPr>
        <p:spPr>
          <a:xfrm>
            <a:off x="793790" y="5283108"/>
            <a:ext cx="13042821" cy="108877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visualiser la documentation</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valider la conformité</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générer du code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40600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Conclusion</a:t>
            </a:r>
            <a:endParaRPr lang="en-US" sz="4450" dirty="0"/>
          </a:p>
        </p:txBody>
      </p:sp>
      <p:sp>
        <p:nvSpPr>
          <p:cNvPr id="3" name="Text 1"/>
          <p:cNvSpPr/>
          <p:nvPr/>
        </p:nvSpPr>
        <p:spPr>
          <a:xfrm>
            <a:off x="793790" y="2568416"/>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Pour conclure, OpenAPI est aujourd’hui un standard incontournable dans le développement d’APIs REST. Il améliore la documentation, la collaboration et l’automatisation, ce qui en fait un outil essentiel dans les architectures modernes, notamment en microservices.</a:t>
            </a:r>
            <a:endParaRPr lang="en-US" sz="1750" dirty="0"/>
          </a:p>
        </p:txBody>
      </p:sp>
      <p:sp>
        <p:nvSpPr>
          <p:cNvPr id="4" name="Text 2"/>
          <p:cNvSpPr/>
          <p:nvPr/>
        </p:nvSpPr>
        <p:spPr>
          <a:xfrm>
            <a:off x="793790" y="399728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Sources</a:t>
            </a:r>
            <a:endParaRPr lang="en-US" sz="2200" dirty="0"/>
          </a:p>
        </p:txBody>
      </p:sp>
      <p:sp>
        <p:nvSpPr>
          <p:cNvPr id="5" name="Text 3"/>
          <p:cNvSpPr/>
          <p:nvPr/>
        </p:nvSpPr>
        <p:spPr>
          <a:xfrm>
            <a:off x="793790" y="4691777"/>
            <a:ext cx="13042821" cy="1814623"/>
          </a:xfrm>
          <a:prstGeom prst="rect">
            <a:avLst/>
          </a:prstGeom>
          <a:noFill/>
          <a:ln/>
        </p:spPr>
        <p:txBody>
          <a:bodyPr wrap="square" lIns="0" tIns="0" rIns="0" bIns="0" rtlCol="0" anchor="t"/>
          <a:lstStyle/>
          <a:p>
            <a:pPr algn="l" marL="342900" indent="-342900">
              <a:lnSpc>
                <a:spcPts val="2850"/>
              </a:lnSpc>
              <a:buSzPct val="100000"/>
              <a:buChar char="•"/>
            </a:pPr>
            <a:r>
              <a:rPr lang="en-US" sz="1750" u="sng" dirty="0">
                <a:solidFill>
                  <a:srgbClr val="6E809C"/>
                </a:solidFill>
                <a:latin typeface="Inter Light" pitchFamily="34" charset="0"/>
                <a:ea typeface="Inter Light" pitchFamily="34" charset="-122"/>
                <a:cs typeface="Inter Light" pitchFamily="34" charset="-120"/>
                <a:hlinkClick r:id="rId1" invalidUrl="" action="" tgtFrame="" tooltip="" history="1" highlightClick="0" endSnd="0">
                  <a:extLst>
                    <a:ext uri="{A12FA001-AC4F-418D-AE19-62706E023703}">
                      <ahyp:hlinkClr xmlns:ahyp="http://schemas.microsoft.com/office/drawing/2018/hyperlinkcolor" val="tx"/>
                    </a:ext>
                  </a:extLst>
                </a:hlinkClick>
              </a:rPr>
              <a:t>openapis.org</a:t>
            </a:r>
            <a:endParaRPr lang="en-US" sz="1750" dirty="0"/>
          </a:p>
          <a:p>
            <a:pPr algn="l" marL="342900" indent="-342900">
              <a:lnSpc>
                <a:spcPts val="2850"/>
              </a:lnSpc>
              <a:buSzPct val="100000"/>
              <a:buChar char="•"/>
            </a:pPr>
            <a:r>
              <a:rPr lang="en-US" sz="1750" u="sng" dirty="0">
                <a:solidFill>
                  <a:srgbClr val="6E809C"/>
                </a:solidFill>
                <a:latin typeface="Inter Light" pitchFamily="34" charset="0"/>
                <a:ea typeface="Inter Light" pitchFamily="34" charset="-122"/>
                <a:cs typeface="Inter Light" pitchFamily="34" charset="-120"/>
                <a:hlinkClick r:id="rId2" invalidUrl="" action="" tgtFrame="" tooltip="" history="1" highlightClick="0" endSnd="0">
                  <a:extLst>
                    <a:ext uri="{A12FA001-AC4F-418D-AE19-62706E023703}">
                      <ahyp:hlinkClr xmlns:ahyp="http://schemas.microsoft.com/office/drawing/2018/hyperlinkcolor" val="tx"/>
                    </a:ext>
                  </a:extLst>
                </a:hlinkClick>
              </a:rPr>
              <a:t>swagger.io</a:t>
            </a:r>
            <a:endParaRPr lang="en-US" sz="1750" dirty="0"/>
          </a:p>
          <a:p>
            <a:pPr algn="l" marL="342900" indent="-342900">
              <a:lnSpc>
                <a:spcPts val="2850"/>
              </a:lnSpc>
              <a:buSzPct val="100000"/>
              <a:buChar char="•"/>
            </a:pPr>
            <a:r>
              <a:rPr lang="en-US" sz="1750" u="sng" dirty="0">
                <a:solidFill>
                  <a:srgbClr val="6E809C"/>
                </a:solidFill>
                <a:latin typeface="Inter Light" pitchFamily="34" charset="0"/>
                <a:ea typeface="Inter Light" pitchFamily="34" charset="-122"/>
                <a:cs typeface="Inter Light" pitchFamily="34" charset="-120"/>
                <a:hlinkClick r:id="rId3" invalidUrl="" action="" tgtFrame="" tooltip="" history="1" highlightClick="0" endSnd="0">
                  <a:extLst>
                    <a:ext uri="{A12FA001-AC4F-418D-AE19-62706E023703}">
                      <ahyp:hlinkClr xmlns:ahyp="http://schemas.microsoft.com/office/drawing/2018/hyperlinkcolor" val="tx"/>
                    </a:ext>
                  </a:extLst>
                </a:hlinkClick>
              </a:rPr>
              <a:t>openapi-generator.tech</a:t>
            </a:r>
            <a:endParaRPr lang="en-US" sz="1750" dirty="0"/>
          </a:p>
          <a:p>
            <a:pPr algn="l" marL="342900" indent="-342900">
              <a:lnSpc>
                <a:spcPts val="2850"/>
              </a:lnSpc>
              <a:buSzPct val="100000"/>
              <a:buChar char="•"/>
            </a:pPr>
            <a:r>
              <a:rPr lang="en-US" sz="1750" u="sng" dirty="0">
                <a:solidFill>
                  <a:srgbClr val="6E809C"/>
                </a:solidFill>
                <a:latin typeface="Inter Light" pitchFamily="34" charset="0"/>
                <a:ea typeface="Inter Light" pitchFamily="34" charset="-122"/>
                <a:cs typeface="Inter Light" pitchFamily="34" charset="-120"/>
                <a:hlinkClick r:id="rId4" invalidUrl="" action="" tgtFrame="" tooltip="" history="1" highlightClick="0" endSnd="0">
                  <a:extLst>
                    <a:ext uri="{A12FA001-AC4F-418D-AE19-62706E023703}">
                      <ahyp:hlinkClr xmlns:ahyp="http://schemas.microsoft.com/office/drawing/2018/hyperlinkcolor" val="tx"/>
                    </a:ext>
                  </a:extLst>
                </a:hlinkClick>
              </a:rPr>
              <a:t>redocly.com</a:t>
            </a:r>
            <a:endParaRPr lang="en-US" sz="1750" dirty="0"/>
          </a:p>
          <a:p>
            <a:pPr algn="l" marL="342900" indent="-342900">
              <a:lnSpc>
                <a:spcPts val="2850"/>
              </a:lnSpc>
              <a:buSzPct val="100000"/>
              <a:buChar char="•"/>
            </a:pPr>
            <a:r>
              <a:rPr lang="en-US" sz="1750" u="sng" dirty="0">
                <a:solidFill>
                  <a:srgbClr val="6E809C"/>
                </a:solidFill>
                <a:latin typeface="Inter Light" pitchFamily="34" charset="0"/>
                <a:ea typeface="Inter Light" pitchFamily="34" charset="-122"/>
                <a:cs typeface="Inter Light" pitchFamily="34" charset="-120"/>
                <a:hlinkClick r:id="rId5" invalidUrl="" action="" tgtFrame="" tooltip="" history="1" highlightClick="0" endSnd="0">
                  <a:extLst>
                    <a:ext uri="{A12FA001-AC4F-418D-AE19-62706E023703}">
                      <ahyp:hlinkClr xmlns:ahyp="http://schemas.microsoft.com/office/drawing/2018/hyperlinkcolor" val="tx"/>
                    </a:ext>
                  </a:extLst>
                </a:hlinkClick>
              </a:rPr>
              <a:t>stoplight.io</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7113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Présentation</a:t>
            </a:r>
            <a:endParaRPr lang="en-US" sz="4450" dirty="0"/>
          </a:p>
        </p:txBody>
      </p:sp>
      <p:sp>
        <p:nvSpPr>
          <p:cNvPr id="3" name="Text 1"/>
          <p:cNvSpPr/>
          <p:nvPr/>
        </p:nvSpPr>
        <p:spPr>
          <a:xfrm>
            <a:off x="793790" y="353353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OpenAPI est une spécification standard ouverte qui permet de décrire des APIs REST. Elle s’appelait auparavant Swagger Specification, et elle est aujourd’hui maintenue par la Linux Foundation, via l’OpenAPI Initiative.</a:t>
            </a:r>
            <a:endParaRPr lang="en-US" sz="1750" dirty="0"/>
          </a:p>
        </p:txBody>
      </p:sp>
      <p:sp>
        <p:nvSpPr>
          <p:cNvPr id="4" name="Text 2"/>
          <p:cNvSpPr/>
          <p:nvPr/>
        </p:nvSpPr>
        <p:spPr>
          <a:xfrm>
            <a:off x="793790" y="451449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Concrètement, OpenAPI permet de décrire une API dans un fichier structuré, généralement en YAML ou en JSON. Cette description détaille les routes, les paramètres, les réponses possibles ou encore la sécurité de l’API.</a:t>
            </a:r>
            <a:endParaRPr lang="en-US" sz="1750" dirty="0"/>
          </a:p>
        </p:txBody>
      </p:sp>
      <p:sp>
        <p:nvSpPr>
          <p:cNvPr id="5" name="Text 3"/>
          <p:cNvSpPr/>
          <p:nvPr/>
        </p:nvSpPr>
        <p:spPr>
          <a:xfrm>
            <a:off x="793790" y="549544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Autour d’OpenAPI, on retrouve plusieurs outils connus comme Swagger UI, OpenAPI Generator ou encore Redoc.</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55834" y="896303"/>
            <a:ext cx="7625358" cy="575905"/>
          </a:xfrm>
          <a:prstGeom prst="rect">
            <a:avLst/>
          </a:prstGeom>
          <a:noFill/>
          <a:ln/>
        </p:spPr>
        <p:txBody>
          <a:bodyPr wrap="none" lIns="0" tIns="0" rIns="0" bIns="0" rtlCol="0" anchor="t"/>
          <a:lstStyle/>
          <a:p>
            <a:pPr algn="l" indent="0" marL="0">
              <a:lnSpc>
                <a:spcPts val="4500"/>
              </a:lnSpc>
              <a:buNone/>
            </a:pPr>
            <a:r>
              <a:rPr lang="en-US" sz="3600" dirty="0">
                <a:solidFill>
                  <a:srgbClr val="74767D"/>
                </a:solidFill>
                <a:latin typeface="Montserrat Medium" pitchFamily="34" charset="0"/>
                <a:ea typeface="Montserrat Medium" pitchFamily="34" charset="-122"/>
                <a:cs typeface="Montserrat Medium" pitchFamily="34" charset="-120"/>
              </a:rPr>
              <a:t>À quel besoin répond OpenAPI ?</a:t>
            </a:r>
            <a:endParaRPr lang="en-US" sz="3600" dirty="0"/>
          </a:p>
        </p:txBody>
      </p:sp>
      <p:sp>
        <p:nvSpPr>
          <p:cNvPr id="3" name="Text 1"/>
          <p:cNvSpPr/>
          <p:nvPr/>
        </p:nvSpPr>
        <p:spPr>
          <a:xfrm>
            <a:off x="955834" y="1771769"/>
            <a:ext cx="12718733" cy="267176"/>
          </a:xfrm>
          <a:prstGeom prst="rect">
            <a:avLst/>
          </a:prstGeom>
          <a:noFill/>
          <a:ln/>
        </p:spPr>
        <p:txBody>
          <a:bodyPr wrap="none" lIns="0" tIns="0" rIns="0" bIns="0" rtlCol="0" anchor="t"/>
          <a:lstStyle/>
          <a:p>
            <a:pPr algn="l" indent="0" marL="0">
              <a:lnSpc>
                <a:spcPts val="2100"/>
              </a:lnSpc>
              <a:buNone/>
            </a:pPr>
            <a:r>
              <a:rPr lang="en-US" sz="1450" dirty="0">
                <a:solidFill>
                  <a:srgbClr val="3D3E44"/>
                </a:solidFill>
                <a:latin typeface="Inter Light" pitchFamily="34" charset="0"/>
                <a:ea typeface="Inter Light" pitchFamily="34" charset="-122"/>
                <a:cs typeface="Inter Light" pitchFamily="34" charset="-120"/>
              </a:rPr>
              <a:t>OpenAPI répond principalement à quatre besoins.</a:t>
            </a:r>
            <a:endParaRPr lang="en-US" sz="1450" dirty="0"/>
          </a:p>
        </p:txBody>
      </p:sp>
      <p:sp>
        <p:nvSpPr>
          <p:cNvPr id="4" name="Shape 2"/>
          <p:cNvSpPr/>
          <p:nvPr/>
        </p:nvSpPr>
        <p:spPr>
          <a:xfrm>
            <a:off x="955834" y="2483882"/>
            <a:ext cx="6284476" cy="1847136"/>
          </a:xfrm>
          <a:prstGeom prst="roundRect">
            <a:avLst>
              <a:gd name="adj" fmla="val 5940"/>
            </a:avLst>
          </a:prstGeom>
          <a:solidFill>
            <a:srgbClr val="FFFFFF"/>
          </a:solidFill>
          <a:ln/>
        </p:spPr>
      </p:sp>
      <p:pic>
        <p:nvPicPr>
          <p:cNvPr id="5" name="Image 0" descr="preencoded.png">    </p:cNvPr>
          <p:cNvPicPr>
            <a:picLocks noChangeAspect="1"/>
          </p:cNvPicPr>
          <p:nvPr/>
        </p:nvPicPr>
        <p:blipFill>
          <a:blip r:embed="rId1"/>
          <a:stretch>
            <a:fillRect/>
          </a:stretch>
        </p:blipFill>
        <p:spPr>
          <a:xfrm>
            <a:off x="955834" y="2461022"/>
            <a:ext cx="6284476" cy="91440"/>
          </a:xfrm>
          <a:prstGeom prst="rect">
            <a:avLst/>
          </a:prstGeom>
        </p:spPr>
      </p:pic>
      <p:pic>
        <p:nvPicPr>
          <p:cNvPr id="6" name="Image 1" descr="preencoded.png">    </p:cNvPr>
          <p:cNvPicPr>
            <a:picLocks noChangeAspect="1"/>
          </p:cNvPicPr>
          <p:nvPr/>
        </p:nvPicPr>
        <p:blipFill>
          <a:blip r:embed="rId2"/>
          <a:stretch>
            <a:fillRect/>
          </a:stretch>
        </p:blipFill>
        <p:spPr>
          <a:xfrm>
            <a:off x="3821549" y="2207419"/>
            <a:ext cx="552926" cy="552926"/>
          </a:xfrm>
          <a:prstGeom prst="rect">
            <a:avLst/>
          </a:prstGeom>
        </p:spPr>
      </p:pic>
      <p:sp>
        <p:nvSpPr>
          <p:cNvPr id="7" name="Text 3"/>
          <p:cNvSpPr/>
          <p:nvPr/>
        </p:nvSpPr>
        <p:spPr>
          <a:xfrm>
            <a:off x="3987403" y="2345650"/>
            <a:ext cx="221099" cy="276463"/>
          </a:xfrm>
          <a:prstGeom prst="rect">
            <a:avLst/>
          </a:prstGeom>
          <a:noFill/>
          <a:ln/>
        </p:spPr>
        <p:txBody>
          <a:bodyPr wrap="none" lIns="0" tIns="0" rIns="0" bIns="0" rtlCol="0" anchor="t"/>
          <a:lstStyle/>
          <a:p>
            <a:pPr algn="l" indent="0" marL="0">
              <a:lnSpc>
                <a:spcPts val="2500"/>
              </a:lnSpc>
              <a:buNone/>
            </a:pPr>
            <a:r>
              <a:rPr lang="en-US" sz="1700" dirty="0">
                <a:solidFill>
                  <a:srgbClr val="000000"/>
                </a:solidFill>
                <a:latin typeface="Montserrat Medium" pitchFamily="34" charset="0"/>
                <a:ea typeface="Montserrat Medium" pitchFamily="34" charset="-122"/>
                <a:cs typeface="Montserrat Medium" pitchFamily="34" charset="-120"/>
              </a:rPr>
              <a:t>1</a:t>
            </a:r>
            <a:endParaRPr lang="en-US" sz="1700" dirty="0"/>
          </a:p>
        </p:txBody>
      </p:sp>
      <p:sp>
        <p:nvSpPr>
          <p:cNvPr id="8" name="Text 4"/>
          <p:cNvSpPr/>
          <p:nvPr/>
        </p:nvSpPr>
        <p:spPr>
          <a:xfrm>
            <a:off x="1163003" y="2944654"/>
            <a:ext cx="3471982" cy="287893"/>
          </a:xfrm>
          <a:prstGeom prst="rect">
            <a:avLst/>
          </a:prstGeom>
          <a:noFill/>
          <a:ln/>
        </p:spPr>
        <p:txBody>
          <a:bodyPr wrap="none" lIns="0" tIns="0" rIns="0" bIns="0" rtlCol="0" anchor="t"/>
          <a:lstStyle/>
          <a:p>
            <a:pPr algn="l" indent="0" marL="0">
              <a:lnSpc>
                <a:spcPts val="2250"/>
              </a:lnSpc>
              <a:buNone/>
            </a:pPr>
            <a:r>
              <a:rPr lang="en-US" sz="1800" dirty="0">
                <a:solidFill>
                  <a:srgbClr val="3D3E44"/>
                </a:solidFill>
                <a:latin typeface="Montserrat Medium" pitchFamily="34" charset="0"/>
                <a:ea typeface="Montserrat Medium" pitchFamily="34" charset="-122"/>
                <a:cs typeface="Montserrat Medium" pitchFamily="34" charset="-120"/>
              </a:rPr>
              <a:t>Documentation Automatique</a:t>
            </a:r>
            <a:endParaRPr lang="en-US" sz="1800" dirty="0"/>
          </a:p>
        </p:txBody>
      </p:sp>
      <p:sp>
        <p:nvSpPr>
          <p:cNvPr id="9" name="Text 5"/>
          <p:cNvSpPr/>
          <p:nvPr/>
        </p:nvSpPr>
        <p:spPr>
          <a:xfrm>
            <a:off x="1163003" y="3322320"/>
            <a:ext cx="5870138" cy="801529"/>
          </a:xfrm>
          <a:prstGeom prst="rect">
            <a:avLst/>
          </a:prstGeom>
          <a:noFill/>
          <a:ln/>
        </p:spPr>
        <p:txBody>
          <a:bodyPr wrap="square" lIns="0" tIns="0" rIns="0" bIns="0" rtlCol="0" anchor="t"/>
          <a:lstStyle/>
          <a:p>
            <a:pPr algn="l" indent="0" marL="0">
              <a:lnSpc>
                <a:spcPts val="2100"/>
              </a:lnSpc>
              <a:buNone/>
            </a:pPr>
            <a:r>
              <a:rPr lang="en-US" sz="1450" dirty="0">
                <a:solidFill>
                  <a:srgbClr val="3D3E44"/>
                </a:solidFill>
                <a:latin typeface="Inter Light" pitchFamily="34" charset="0"/>
                <a:ea typeface="Inter Light" pitchFamily="34" charset="-122"/>
                <a:cs typeface="Inter Light" pitchFamily="34" charset="-120"/>
              </a:rPr>
              <a:t>Premièrement, il permet de créer une documentation automatique et standardisée des APIs. Cela facilite énormément la compréhension pour les développeurs.</a:t>
            </a:r>
            <a:endParaRPr lang="en-US" sz="1450" dirty="0"/>
          </a:p>
        </p:txBody>
      </p:sp>
      <p:sp>
        <p:nvSpPr>
          <p:cNvPr id="10" name="Shape 6"/>
          <p:cNvSpPr/>
          <p:nvPr/>
        </p:nvSpPr>
        <p:spPr>
          <a:xfrm>
            <a:off x="7390090" y="2483882"/>
            <a:ext cx="6284476" cy="1847136"/>
          </a:xfrm>
          <a:prstGeom prst="roundRect">
            <a:avLst>
              <a:gd name="adj" fmla="val 5940"/>
            </a:avLst>
          </a:prstGeom>
          <a:solidFill>
            <a:srgbClr val="FFFFFF"/>
          </a:solidFill>
          <a:ln/>
        </p:spPr>
      </p:sp>
      <p:pic>
        <p:nvPicPr>
          <p:cNvPr id="11" name="Image 2" descr="preencoded.png">    </p:cNvPr>
          <p:cNvPicPr>
            <a:picLocks noChangeAspect="1"/>
          </p:cNvPicPr>
          <p:nvPr/>
        </p:nvPicPr>
        <p:blipFill>
          <a:blip r:embed="rId3"/>
          <a:stretch>
            <a:fillRect/>
          </a:stretch>
        </p:blipFill>
        <p:spPr>
          <a:xfrm>
            <a:off x="7390090" y="2461022"/>
            <a:ext cx="6284476" cy="91440"/>
          </a:xfrm>
          <a:prstGeom prst="rect">
            <a:avLst/>
          </a:prstGeom>
        </p:spPr>
      </p:pic>
      <p:pic>
        <p:nvPicPr>
          <p:cNvPr id="12" name="Image 3" descr="preencoded.png">    </p:cNvPr>
          <p:cNvPicPr>
            <a:picLocks noChangeAspect="1"/>
          </p:cNvPicPr>
          <p:nvPr/>
        </p:nvPicPr>
        <p:blipFill>
          <a:blip r:embed="rId4"/>
          <a:stretch>
            <a:fillRect/>
          </a:stretch>
        </p:blipFill>
        <p:spPr>
          <a:xfrm>
            <a:off x="10255806" y="2207419"/>
            <a:ext cx="552926" cy="552926"/>
          </a:xfrm>
          <a:prstGeom prst="rect">
            <a:avLst/>
          </a:prstGeom>
        </p:spPr>
      </p:pic>
      <p:sp>
        <p:nvSpPr>
          <p:cNvPr id="13" name="Text 7"/>
          <p:cNvSpPr/>
          <p:nvPr/>
        </p:nvSpPr>
        <p:spPr>
          <a:xfrm>
            <a:off x="10421660" y="2345650"/>
            <a:ext cx="221099" cy="276463"/>
          </a:xfrm>
          <a:prstGeom prst="rect">
            <a:avLst/>
          </a:prstGeom>
          <a:noFill/>
          <a:ln/>
        </p:spPr>
        <p:txBody>
          <a:bodyPr wrap="none" lIns="0" tIns="0" rIns="0" bIns="0" rtlCol="0" anchor="t"/>
          <a:lstStyle/>
          <a:p>
            <a:pPr algn="l" indent="0" marL="0">
              <a:lnSpc>
                <a:spcPts val="2500"/>
              </a:lnSpc>
              <a:buNone/>
            </a:pPr>
            <a:r>
              <a:rPr lang="en-US" sz="1700" dirty="0">
                <a:solidFill>
                  <a:srgbClr val="000000"/>
                </a:solidFill>
                <a:latin typeface="Montserrat Medium" pitchFamily="34" charset="0"/>
                <a:ea typeface="Montserrat Medium" pitchFamily="34" charset="-122"/>
                <a:cs typeface="Montserrat Medium" pitchFamily="34" charset="-120"/>
              </a:rPr>
              <a:t>2</a:t>
            </a:r>
            <a:endParaRPr lang="en-US" sz="1700" dirty="0"/>
          </a:p>
        </p:txBody>
      </p:sp>
      <p:sp>
        <p:nvSpPr>
          <p:cNvPr id="14" name="Text 8"/>
          <p:cNvSpPr/>
          <p:nvPr/>
        </p:nvSpPr>
        <p:spPr>
          <a:xfrm>
            <a:off x="7597259" y="2944654"/>
            <a:ext cx="3163967" cy="287893"/>
          </a:xfrm>
          <a:prstGeom prst="rect">
            <a:avLst/>
          </a:prstGeom>
          <a:noFill/>
          <a:ln/>
        </p:spPr>
        <p:txBody>
          <a:bodyPr wrap="none" lIns="0" tIns="0" rIns="0" bIns="0" rtlCol="0" anchor="t"/>
          <a:lstStyle/>
          <a:p>
            <a:pPr algn="l" indent="0" marL="0">
              <a:lnSpc>
                <a:spcPts val="2250"/>
              </a:lnSpc>
              <a:buNone/>
            </a:pPr>
            <a:r>
              <a:rPr lang="en-US" sz="1800" dirty="0">
                <a:solidFill>
                  <a:srgbClr val="3D3E44"/>
                </a:solidFill>
                <a:latin typeface="Montserrat Medium" pitchFamily="34" charset="0"/>
                <a:ea typeface="Montserrat Medium" pitchFamily="34" charset="-122"/>
                <a:cs typeface="Montserrat Medium" pitchFamily="34" charset="-120"/>
              </a:rPr>
              <a:t>Communication Améliorée</a:t>
            </a:r>
            <a:endParaRPr lang="en-US" sz="1800" dirty="0"/>
          </a:p>
        </p:txBody>
      </p:sp>
      <p:sp>
        <p:nvSpPr>
          <p:cNvPr id="15" name="Text 9"/>
          <p:cNvSpPr/>
          <p:nvPr/>
        </p:nvSpPr>
        <p:spPr>
          <a:xfrm>
            <a:off x="7597259" y="3322320"/>
            <a:ext cx="5870138" cy="801529"/>
          </a:xfrm>
          <a:prstGeom prst="rect">
            <a:avLst/>
          </a:prstGeom>
          <a:noFill/>
          <a:ln/>
        </p:spPr>
        <p:txBody>
          <a:bodyPr wrap="square" lIns="0" tIns="0" rIns="0" bIns="0" rtlCol="0" anchor="t"/>
          <a:lstStyle/>
          <a:p>
            <a:pPr algn="l" indent="0" marL="0">
              <a:lnSpc>
                <a:spcPts val="2100"/>
              </a:lnSpc>
              <a:buNone/>
            </a:pPr>
            <a:r>
              <a:rPr lang="en-US" sz="1450" dirty="0">
                <a:solidFill>
                  <a:srgbClr val="3D3E44"/>
                </a:solidFill>
                <a:latin typeface="Inter Light" pitchFamily="34" charset="0"/>
                <a:ea typeface="Inter Light" pitchFamily="34" charset="-122"/>
                <a:cs typeface="Inter Light" pitchFamily="34" charset="-120"/>
              </a:rPr>
              <a:t>Deuxièmement, il améliore la communication entre les équipes. Frontend, backend, testeurs et DevOps peuvent tous travailler à partir du même contrat technique.</a:t>
            </a:r>
            <a:endParaRPr lang="en-US" sz="1450" dirty="0"/>
          </a:p>
        </p:txBody>
      </p:sp>
      <p:sp>
        <p:nvSpPr>
          <p:cNvPr id="16" name="Shape 10"/>
          <p:cNvSpPr/>
          <p:nvPr/>
        </p:nvSpPr>
        <p:spPr>
          <a:xfrm>
            <a:off x="955834" y="4757261"/>
            <a:ext cx="6284476" cy="2576036"/>
          </a:xfrm>
          <a:prstGeom prst="roundRect">
            <a:avLst>
              <a:gd name="adj" fmla="val 4260"/>
            </a:avLst>
          </a:prstGeom>
          <a:solidFill>
            <a:srgbClr val="FFFFFF"/>
          </a:solidFill>
          <a:ln/>
        </p:spPr>
      </p:sp>
      <p:pic>
        <p:nvPicPr>
          <p:cNvPr id="17" name="Image 4" descr="preencoded.png">    </p:cNvPr>
          <p:cNvPicPr>
            <a:picLocks noChangeAspect="1"/>
          </p:cNvPicPr>
          <p:nvPr/>
        </p:nvPicPr>
        <p:blipFill>
          <a:blip r:embed="rId5"/>
          <a:stretch>
            <a:fillRect/>
          </a:stretch>
        </p:blipFill>
        <p:spPr>
          <a:xfrm>
            <a:off x="955834" y="4734401"/>
            <a:ext cx="6284476" cy="91440"/>
          </a:xfrm>
          <a:prstGeom prst="rect">
            <a:avLst/>
          </a:prstGeom>
        </p:spPr>
      </p:pic>
      <p:pic>
        <p:nvPicPr>
          <p:cNvPr id="18" name="Image 5" descr="preencoded.png">    </p:cNvPr>
          <p:cNvPicPr>
            <a:picLocks noChangeAspect="1"/>
          </p:cNvPicPr>
          <p:nvPr/>
        </p:nvPicPr>
        <p:blipFill>
          <a:blip r:embed="rId6"/>
          <a:stretch>
            <a:fillRect/>
          </a:stretch>
        </p:blipFill>
        <p:spPr>
          <a:xfrm>
            <a:off x="3821549" y="4480798"/>
            <a:ext cx="552926" cy="552926"/>
          </a:xfrm>
          <a:prstGeom prst="rect">
            <a:avLst/>
          </a:prstGeom>
        </p:spPr>
      </p:pic>
      <p:sp>
        <p:nvSpPr>
          <p:cNvPr id="19" name="Text 11"/>
          <p:cNvSpPr/>
          <p:nvPr/>
        </p:nvSpPr>
        <p:spPr>
          <a:xfrm>
            <a:off x="3987403" y="4619030"/>
            <a:ext cx="221099" cy="276463"/>
          </a:xfrm>
          <a:prstGeom prst="rect">
            <a:avLst/>
          </a:prstGeom>
          <a:noFill/>
          <a:ln/>
        </p:spPr>
        <p:txBody>
          <a:bodyPr wrap="none" lIns="0" tIns="0" rIns="0" bIns="0" rtlCol="0" anchor="t"/>
          <a:lstStyle/>
          <a:p>
            <a:pPr algn="l" indent="0" marL="0">
              <a:lnSpc>
                <a:spcPts val="2500"/>
              </a:lnSpc>
              <a:buNone/>
            </a:pPr>
            <a:r>
              <a:rPr lang="en-US" sz="1700" dirty="0">
                <a:solidFill>
                  <a:srgbClr val="000000"/>
                </a:solidFill>
                <a:latin typeface="Montserrat Medium" pitchFamily="34" charset="0"/>
                <a:ea typeface="Montserrat Medium" pitchFamily="34" charset="-122"/>
                <a:cs typeface="Montserrat Medium" pitchFamily="34" charset="-120"/>
              </a:rPr>
              <a:t>3</a:t>
            </a:r>
            <a:endParaRPr lang="en-US" sz="1700" dirty="0"/>
          </a:p>
        </p:txBody>
      </p:sp>
      <p:sp>
        <p:nvSpPr>
          <p:cNvPr id="20" name="Text 12"/>
          <p:cNvSpPr/>
          <p:nvPr/>
        </p:nvSpPr>
        <p:spPr>
          <a:xfrm>
            <a:off x="1163003" y="5218033"/>
            <a:ext cx="2304098" cy="287893"/>
          </a:xfrm>
          <a:prstGeom prst="rect">
            <a:avLst/>
          </a:prstGeom>
          <a:noFill/>
          <a:ln/>
        </p:spPr>
        <p:txBody>
          <a:bodyPr wrap="none" lIns="0" tIns="0" rIns="0" bIns="0" rtlCol="0" anchor="t"/>
          <a:lstStyle/>
          <a:p>
            <a:pPr algn="l" indent="0" marL="0">
              <a:lnSpc>
                <a:spcPts val="2250"/>
              </a:lnSpc>
              <a:buNone/>
            </a:pPr>
            <a:r>
              <a:rPr lang="en-US" sz="1800" dirty="0">
                <a:solidFill>
                  <a:srgbClr val="3D3E44"/>
                </a:solidFill>
                <a:latin typeface="Montserrat Medium" pitchFamily="34" charset="0"/>
                <a:ea typeface="Montserrat Medium" pitchFamily="34" charset="-122"/>
                <a:cs typeface="Montserrat Medium" pitchFamily="34" charset="-120"/>
              </a:rPr>
              <a:t>Génération d'Outils</a:t>
            </a:r>
            <a:endParaRPr lang="en-US" sz="1800" dirty="0"/>
          </a:p>
        </p:txBody>
      </p:sp>
      <p:sp>
        <p:nvSpPr>
          <p:cNvPr id="21" name="Text 13"/>
          <p:cNvSpPr/>
          <p:nvPr/>
        </p:nvSpPr>
        <p:spPr>
          <a:xfrm>
            <a:off x="1163003" y="5595699"/>
            <a:ext cx="5870138" cy="534352"/>
          </a:xfrm>
          <a:prstGeom prst="rect">
            <a:avLst/>
          </a:prstGeom>
          <a:noFill/>
          <a:ln/>
        </p:spPr>
        <p:txBody>
          <a:bodyPr wrap="square" lIns="0" tIns="0" rIns="0" bIns="0" rtlCol="0" anchor="t"/>
          <a:lstStyle/>
          <a:p>
            <a:pPr algn="l" indent="0" marL="0">
              <a:lnSpc>
                <a:spcPts val="2100"/>
              </a:lnSpc>
              <a:buNone/>
            </a:pPr>
            <a:r>
              <a:rPr lang="en-US" sz="1450" dirty="0">
                <a:solidFill>
                  <a:srgbClr val="3D3E44"/>
                </a:solidFill>
                <a:latin typeface="Inter Light" pitchFamily="34" charset="0"/>
                <a:ea typeface="Inter Light" pitchFamily="34" charset="-122"/>
                <a:cs typeface="Inter Light" pitchFamily="34" charset="-120"/>
              </a:rPr>
              <a:t>Troisièmement, il permet la génération automatique d’outils, comme :</a:t>
            </a:r>
            <a:endParaRPr lang="en-US" sz="1450" dirty="0"/>
          </a:p>
        </p:txBody>
      </p:sp>
      <p:sp>
        <p:nvSpPr>
          <p:cNvPr id="22" name="Text 14"/>
          <p:cNvSpPr/>
          <p:nvPr/>
        </p:nvSpPr>
        <p:spPr>
          <a:xfrm>
            <a:off x="1163003" y="6219825"/>
            <a:ext cx="5870138" cy="801897"/>
          </a:xfrm>
          <a:prstGeom prst="rect">
            <a:avLst/>
          </a:prstGeom>
          <a:noFill/>
          <a:ln/>
        </p:spPr>
        <p:txBody>
          <a:bodyPr wrap="square" lIns="0" tIns="0" rIns="0" bIns="0" rtlCol="0" anchor="t"/>
          <a:lstStyle/>
          <a:p>
            <a:pPr algn="l" marL="342900" indent="-342900">
              <a:lnSpc>
                <a:spcPts val="2100"/>
              </a:lnSpc>
              <a:buSzPct val="100000"/>
              <a:buChar char="•"/>
            </a:pPr>
            <a:r>
              <a:rPr lang="en-US" sz="1450" dirty="0">
                <a:solidFill>
                  <a:srgbClr val="3D3E44"/>
                </a:solidFill>
                <a:latin typeface="Inter Light" pitchFamily="34" charset="0"/>
                <a:ea typeface="Inter Light" pitchFamily="34" charset="-122"/>
                <a:cs typeface="Inter Light" pitchFamily="34" charset="-120"/>
              </a:rPr>
              <a:t>des clients API</a:t>
            </a:r>
            <a:endParaRPr lang="en-US" sz="1450" dirty="0"/>
          </a:p>
          <a:p>
            <a:pPr algn="l" marL="342900" indent="-342900">
              <a:lnSpc>
                <a:spcPts val="2100"/>
              </a:lnSpc>
              <a:buSzPct val="100000"/>
              <a:buChar char="•"/>
            </a:pPr>
            <a:r>
              <a:rPr lang="en-US" sz="1450" dirty="0">
                <a:solidFill>
                  <a:srgbClr val="3D3E44"/>
                </a:solidFill>
                <a:latin typeface="Inter Light" pitchFamily="34" charset="0"/>
                <a:ea typeface="Inter Light" pitchFamily="34" charset="-122"/>
                <a:cs typeface="Inter Light" pitchFamily="34" charset="-120"/>
              </a:rPr>
              <a:t>des serveurs mock</a:t>
            </a:r>
            <a:endParaRPr lang="en-US" sz="1450" dirty="0"/>
          </a:p>
          <a:p>
            <a:pPr algn="l" marL="342900" indent="-342900">
              <a:lnSpc>
                <a:spcPts val="2100"/>
              </a:lnSpc>
              <a:buSzPct val="100000"/>
              <a:buChar char="•"/>
            </a:pPr>
            <a:r>
              <a:rPr lang="en-US" sz="1450" dirty="0">
                <a:solidFill>
                  <a:srgbClr val="3D3E44"/>
                </a:solidFill>
                <a:latin typeface="Inter Light" pitchFamily="34" charset="0"/>
                <a:ea typeface="Inter Light" pitchFamily="34" charset="-122"/>
                <a:cs typeface="Inter Light" pitchFamily="34" charset="-120"/>
              </a:rPr>
              <a:t>des tests automatisés</a:t>
            </a:r>
            <a:endParaRPr lang="en-US" sz="1450" dirty="0"/>
          </a:p>
        </p:txBody>
      </p:sp>
      <p:sp>
        <p:nvSpPr>
          <p:cNvPr id="23" name="Shape 15"/>
          <p:cNvSpPr/>
          <p:nvPr/>
        </p:nvSpPr>
        <p:spPr>
          <a:xfrm>
            <a:off x="7390090" y="4757261"/>
            <a:ext cx="6284476" cy="2576036"/>
          </a:xfrm>
          <a:prstGeom prst="roundRect">
            <a:avLst>
              <a:gd name="adj" fmla="val 4260"/>
            </a:avLst>
          </a:prstGeom>
          <a:solidFill>
            <a:srgbClr val="FFFFFF"/>
          </a:solidFill>
          <a:ln/>
        </p:spPr>
      </p:sp>
      <p:pic>
        <p:nvPicPr>
          <p:cNvPr id="24" name="Image 6" descr="preencoded.png">    </p:cNvPr>
          <p:cNvPicPr>
            <a:picLocks noChangeAspect="1"/>
          </p:cNvPicPr>
          <p:nvPr/>
        </p:nvPicPr>
        <p:blipFill>
          <a:blip r:embed="rId7"/>
          <a:stretch>
            <a:fillRect/>
          </a:stretch>
        </p:blipFill>
        <p:spPr>
          <a:xfrm>
            <a:off x="7390090" y="4734401"/>
            <a:ext cx="6284476" cy="91440"/>
          </a:xfrm>
          <a:prstGeom prst="rect">
            <a:avLst/>
          </a:prstGeom>
        </p:spPr>
      </p:pic>
      <p:pic>
        <p:nvPicPr>
          <p:cNvPr id="25" name="Image 7" descr="preencoded.png">    </p:cNvPr>
          <p:cNvPicPr>
            <a:picLocks noChangeAspect="1"/>
          </p:cNvPicPr>
          <p:nvPr/>
        </p:nvPicPr>
        <p:blipFill>
          <a:blip r:embed="rId8"/>
          <a:stretch>
            <a:fillRect/>
          </a:stretch>
        </p:blipFill>
        <p:spPr>
          <a:xfrm>
            <a:off x="10255806" y="4480798"/>
            <a:ext cx="552926" cy="552926"/>
          </a:xfrm>
          <a:prstGeom prst="rect">
            <a:avLst/>
          </a:prstGeom>
        </p:spPr>
      </p:pic>
      <p:sp>
        <p:nvSpPr>
          <p:cNvPr id="26" name="Text 16"/>
          <p:cNvSpPr/>
          <p:nvPr/>
        </p:nvSpPr>
        <p:spPr>
          <a:xfrm>
            <a:off x="10421660" y="4619030"/>
            <a:ext cx="221099" cy="276463"/>
          </a:xfrm>
          <a:prstGeom prst="rect">
            <a:avLst/>
          </a:prstGeom>
          <a:noFill/>
          <a:ln/>
        </p:spPr>
        <p:txBody>
          <a:bodyPr wrap="none" lIns="0" tIns="0" rIns="0" bIns="0" rtlCol="0" anchor="t"/>
          <a:lstStyle/>
          <a:p>
            <a:pPr algn="l" indent="0" marL="0">
              <a:lnSpc>
                <a:spcPts val="2500"/>
              </a:lnSpc>
              <a:buNone/>
            </a:pPr>
            <a:r>
              <a:rPr lang="en-US" sz="1700" dirty="0">
                <a:solidFill>
                  <a:srgbClr val="000000"/>
                </a:solidFill>
                <a:latin typeface="Montserrat Medium" pitchFamily="34" charset="0"/>
                <a:ea typeface="Montserrat Medium" pitchFamily="34" charset="-122"/>
                <a:cs typeface="Montserrat Medium" pitchFamily="34" charset="-120"/>
              </a:rPr>
              <a:t>4</a:t>
            </a:r>
            <a:endParaRPr lang="en-US" sz="1700" dirty="0"/>
          </a:p>
        </p:txBody>
      </p:sp>
      <p:sp>
        <p:nvSpPr>
          <p:cNvPr id="27" name="Text 17"/>
          <p:cNvSpPr/>
          <p:nvPr/>
        </p:nvSpPr>
        <p:spPr>
          <a:xfrm>
            <a:off x="7597259" y="5218033"/>
            <a:ext cx="2795468" cy="287893"/>
          </a:xfrm>
          <a:prstGeom prst="rect">
            <a:avLst/>
          </a:prstGeom>
          <a:noFill/>
          <a:ln/>
        </p:spPr>
        <p:txBody>
          <a:bodyPr wrap="none" lIns="0" tIns="0" rIns="0" bIns="0" rtlCol="0" anchor="t"/>
          <a:lstStyle/>
          <a:p>
            <a:pPr algn="l" indent="0" marL="0">
              <a:lnSpc>
                <a:spcPts val="2250"/>
              </a:lnSpc>
              <a:buNone/>
            </a:pPr>
            <a:r>
              <a:rPr lang="en-US" sz="1800" dirty="0">
                <a:solidFill>
                  <a:srgbClr val="3D3E44"/>
                </a:solidFill>
                <a:latin typeface="Montserrat Medium" pitchFamily="34" charset="0"/>
                <a:ea typeface="Montserrat Medium" pitchFamily="34" charset="-122"/>
                <a:cs typeface="Montserrat Medium" pitchFamily="34" charset="-120"/>
              </a:rPr>
              <a:t>Approche Contract First</a:t>
            </a:r>
            <a:endParaRPr lang="en-US" sz="1800" dirty="0"/>
          </a:p>
        </p:txBody>
      </p:sp>
      <p:sp>
        <p:nvSpPr>
          <p:cNvPr id="28" name="Text 18"/>
          <p:cNvSpPr/>
          <p:nvPr/>
        </p:nvSpPr>
        <p:spPr>
          <a:xfrm>
            <a:off x="7597259" y="5595699"/>
            <a:ext cx="5870138" cy="534352"/>
          </a:xfrm>
          <a:prstGeom prst="rect">
            <a:avLst/>
          </a:prstGeom>
          <a:noFill/>
          <a:ln/>
        </p:spPr>
        <p:txBody>
          <a:bodyPr wrap="square" lIns="0" tIns="0" rIns="0" bIns="0" rtlCol="0" anchor="t"/>
          <a:lstStyle/>
          <a:p>
            <a:pPr algn="l" indent="0" marL="0">
              <a:lnSpc>
                <a:spcPts val="2100"/>
              </a:lnSpc>
              <a:buNone/>
            </a:pPr>
            <a:r>
              <a:rPr lang="en-US" sz="1450" dirty="0">
                <a:solidFill>
                  <a:srgbClr val="3D3E44"/>
                </a:solidFill>
                <a:latin typeface="Inter Light" pitchFamily="34" charset="0"/>
                <a:ea typeface="Inter Light" pitchFamily="34" charset="-122"/>
                <a:cs typeface="Inter Light" pitchFamily="34" charset="-120"/>
              </a:rPr>
              <a:t>Enfin, OpenAPI favorise l’approche appelée Contract First, où l’on définit l’API avant même de la développer.</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1975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Support, documentation et communauté</a:t>
            </a:r>
            <a:endParaRPr lang="en-US" sz="4450" dirty="0"/>
          </a:p>
        </p:txBody>
      </p:sp>
      <p:sp>
        <p:nvSpPr>
          <p:cNvPr id="4" name="Text 1"/>
          <p:cNvSpPr/>
          <p:nvPr/>
        </p:nvSpPr>
        <p:spPr>
          <a:xfrm>
            <a:off x="793790" y="267747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OpenAPI possède une documentation officielle très complète et régulièrement mise à jour.</a:t>
            </a:r>
            <a:endParaRPr lang="en-US" sz="1750" dirty="0"/>
          </a:p>
        </p:txBody>
      </p:sp>
      <p:sp>
        <p:nvSpPr>
          <p:cNvPr id="5" name="Text 2"/>
          <p:cNvSpPr/>
          <p:nvPr/>
        </p:nvSpPr>
        <p:spPr>
          <a:xfrm>
            <a:off x="793790" y="3658433"/>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Sa communauté est très importante car elle est soutenue par de grandes entreprises comme :</a:t>
            </a:r>
            <a:endParaRPr lang="en-US" sz="1750" dirty="0"/>
          </a:p>
        </p:txBody>
      </p:sp>
      <p:sp>
        <p:nvSpPr>
          <p:cNvPr id="6" name="Text 3"/>
          <p:cNvSpPr/>
          <p:nvPr/>
        </p:nvSpPr>
        <p:spPr>
          <a:xfrm>
            <a:off x="793790" y="4639389"/>
            <a:ext cx="7556421" cy="145169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Google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Microsoft</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IBM</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SmartBear</a:t>
            </a:r>
            <a:endParaRPr lang="en-US" sz="1750" dirty="0"/>
          </a:p>
        </p:txBody>
      </p:sp>
      <p:sp>
        <p:nvSpPr>
          <p:cNvPr id="7" name="Text 4"/>
          <p:cNvSpPr/>
          <p:nvPr/>
        </p:nvSpPr>
        <p:spPr>
          <a:xfrm>
            <a:off x="793790" y="6346239"/>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La majorité des frameworks modernes proposent aujourd’hui une intégration native ou facilitée d’OpenAPI.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93996"/>
            <a:ext cx="5708333"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Cas d’usage connus</a:t>
            </a:r>
            <a:endParaRPr lang="en-US" sz="4450" dirty="0"/>
          </a:p>
        </p:txBody>
      </p:sp>
      <p:sp>
        <p:nvSpPr>
          <p:cNvPr id="3" name="Text 1"/>
          <p:cNvSpPr/>
          <p:nvPr/>
        </p:nvSpPr>
        <p:spPr>
          <a:xfrm>
            <a:off x="793790" y="265640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OpenAPI est largement utilisé dans l’industrie.</a:t>
            </a:r>
            <a:endParaRPr lang="en-US" sz="1750" dirty="0"/>
          </a:p>
        </p:txBody>
      </p:sp>
      <p:sp>
        <p:nvSpPr>
          <p:cNvPr id="4" name="Text 2"/>
          <p:cNvSpPr/>
          <p:nvPr/>
        </p:nvSpPr>
        <p:spPr>
          <a:xfrm>
            <a:off x="793790" y="3501271"/>
            <a:ext cx="3121104"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Utilisateurs Notables :</a:t>
            </a:r>
            <a:endParaRPr lang="en-US" sz="2200" dirty="0"/>
          </a:p>
        </p:txBody>
      </p:sp>
      <p:sp>
        <p:nvSpPr>
          <p:cNvPr id="5" name="Text 3"/>
          <p:cNvSpPr/>
          <p:nvPr/>
        </p:nvSpPr>
        <p:spPr>
          <a:xfrm>
            <a:off x="793790" y="4082415"/>
            <a:ext cx="6244709" cy="21775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Google Cloud</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Microsoft Azure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Stripe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PayPal</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GitHub</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Spotify</a:t>
            </a:r>
            <a:endParaRPr lang="en-US" sz="1750" dirty="0"/>
          </a:p>
        </p:txBody>
      </p:sp>
      <p:sp>
        <p:nvSpPr>
          <p:cNvPr id="6" name="Text 4"/>
          <p:cNvSpPr/>
          <p:nvPr/>
        </p:nvSpPr>
        <p:spPr>
          <a:xfrm>
            <a:off x="7599521" y="3501271"/>
            <a:ext cx="3495675"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Principaux Cas d'Usage :</a:t>
            </a:r>
            <a:endParaRPr lang="en-US" sz="2200" dirty="0"/>
          </a:p>
        </p:txBody>
      </p:sp>
      <p:sp>
        <p:nvSpPr>
          <p:cNvPr id="7" name="Text 5"/>
          <p:cNvSpPr/>
          <p:nvPr/>
        </p:nvSpPr>
        <p:spPr>
          <a:xfrm>
            <a:off x="7599521" y="4082415"/>
            <a:ext cx="6244709" cy="1814623"/>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La documentation d’APIs publiques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La communication entre microservices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La génération automatique de SDK pour les développeurs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La validation et le test des APIs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89154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Concurrence</a:t>
            </a:r>
            <a:endParaRPr lang="en-US" sz="4450" dirty="0"/>
          </a:p>
        </p:txBody>
      </p:sp>
      <p:sp>
        <p:nvSpPr>
          <p:cNvPr id="3" name="Text 1"/>
          <p:cNvSpPr/>
          <p:nvPr/>
        </p:nvSpPr>
        <p:spPr>
          <a:xfrm>
            <a:off x="793790" y="305395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Il existe quelques alternatives à OpenAPI.</a:t>
            </a:r>
            <a:endParaRPr lang="en-US" sz="1750" dirty="0"/>
          </a:p>
        </p:txBody>
      </p:sp>
      <p:sp>
        <p:nvSpPr>
          <p:cNvPr id="4" name="Shape 2"/>
          <p:cNvSpPr/>
          <p:nvPr/>
        </p:nvSpPr>
        <p:spPr>
          <a:xfrm>
            <a:off x="793790" y="3672007"/>
            <a:ext cx="4196358" cy="2047994"/>
          </a:xfrm>
          <a:prstGeom prst="roundRect">
            <a:avLst>
              <a:gd name="adj" fmla="val 9968"/>
            </a:avLst>
          </a:prstGeom>
          <a:solidFill>
            <a:srgbClr val="EFF0F6"/>
          </a:solidFill>
          <a:ln w="7620">
            <a:solidFill>
              <a:srgbClr val="C5C7D2"/>
            </a:solidFill>
            <a:prstDash val="solid"/>
          </a:ln>
        </p:spPr>
      </p:sp>
      <p:sp>
        <p:nvSpPr>
          <p:cNvPr id="5" name="Text 3"/>
          <p:cNvSpPr/>
          <p:nvPr/>
        </p:nvSpPr>
        <p:spPr>
          <a:xfrm>
            <a:off x="1028224"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RAML</a:t>
            </a:r>
            <a:endParaRPr lang="en-US" sz="2200" dirty="0"/>
          </a:p>
        </p:txBody>
      </p:sp>
      <p:sp>
        <p:nvSpPr>
          <p:cNvPr id="6" name="Text 4"/>
          <p:cNvSpPr/>
          <p:nvPr/>
        </p:nvSpPr>
        <p:spPr>
          <a:xfrm>
            <a:off x="1028224" y="4396859"/>
            <a:ext cx="3727490"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Développé par MuleSoft</a:t>
            </a:r>
            <a:endParaRPr lang="en-US" sz="1750" dirty="0"/>
          </a:p>
        </p:txBody>
      </p:sp>
      <p:sp>
        <p:nvSpPr>
          <p:cNvPr id="7" name="Shape 5"/>
          <p:cNvSpPr/>
          <p:nvPr/>
        </p:nvSpPr>
        <p:spPr>
          <a:xfrm>
            <a:off x="5216962" y="3672007"/>
            <a:ext cx="4196358" cy="2047994"/>
          </a:xfrm>
          <a:prstGeom prst="roundRect">
            <a:avLst>
              <a:gd name="adj" fmla="val 9968"/>
            </a:avLst>
          </a:prstGeom>
          <a:solidFill>
            <a:srgbClr val="EFF0F6"/>
          </a:solidFill>
          <a:ln w="7620">
            <a:solidFill>
              <a:srgbClr val="C5C7D2"/>
            </a:solidFill>
            <a:prstDash val="solid"/>
          </a:ln>
        </p:spPr>
      </p:sp>
      <p:sp>
        <p:nvSpPr>
          <p:cNvPr id="8" name="Text 6"/>
          <p:cNvSpPr/>
          <p:nvPr/>
        </p:nvSpPr>
        <p:spPr>
          <a:xfrm>
            <a:off x="5451396"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API Blueprint</a:t>
            </a:r>
            <a:endParaRPr lang="en-US" sz="2200" dirty="0"/>
          </a:p>
        </p:txBody>
      </p:sp>
      <p:sp>
        <p:nvSpPr>
          <p:cNvPr id="9" name="Text 7"/>
          <p:cNvSpPr/>
          <p:nvPr/>
        </p:nvSpPr>
        <p:spPr>
          <a:xfrm>
            <a:off x="5451396" y="4396859"/>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Plus orienté documentation narrative</a:t>
            </a:r>
            <a:endParaRPr lang="en-US" sz="1750" dirty="0"/>
          </a:p>
        </p:txBody>
      </p:sp>
      <p:sp>
        <p:nvSpPr>
          <p:cNvPr id="10" name="Shape 8"/>
          <p:cNvSpPr/>
          <p:nvPr/>
        </p:nvSpPr>
        <p:spPr>
          <a:xfrm>
            <a:off x="9640133" y="3672007"/>
            <a:ext cx="4196358" cy="2047994"/>
          </a:xfrm>
          <a:prstGeom prst="roundRect">
            <a:avLst>
              <a:gd name="adj" fmla="val 9968"/>
            </a:avLst>
          </a:prstGeom>
          <a:solidFill>
            <a:srgbClr val="EFF0F6"/>
          </a:solidFill>
          <a:ln w="7620">
            <a:solidFill>
              <a:srgbClr val="C5C7D2"/>
            </a:solidFill>
            <a:prstDash val="solid"/>
          </a:ln>
        </p:spPr>
      </p:sp>
      <p:sp>
        <p:nvSpPr>
          <p:cNvPr id="11" name="Text 9"/>
          <p:cNvSpPr/>
          <p:nvPr/>
        </p:nvSpPr>
        <p:spPr>
          <a:xfrm>
            <a:off x="9874568" y="39064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3D3E44"/>
                </a:solidFill>
                <a:latin typeface="Montserrat Medium" pitchFamily="34" charset="0"/>
                <a:ea typeface="Montserrat Medium" pitchFamily="34" charset="-122"/>
                <a:cs typeface="Montserrat Medium" pitchFamily="34" charset="-120"/>
              </a:rPr>
              <a:t>GraphQL</a:t>
            </a:r>
            <a:endParaRPr lang="en-US" sz="2200" dirty="0"/>
          </a:p>
        </p:txBody>
      </p:sp>
      <p:sp>
        <p:nvSpPr>
          <p:cNvPr id="12" name="Text 10"/>
          <p:cNvSpPr/>
          <p:nvPr/>
        </p:nvSpPr>
        <p:spPr>
          <a:xfrm>
            <a:off x="9874568" y="4396859"/>
            <a:ext cx="3727490" cy="1088708"/>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Propose une approche différente basée sur des requêtes dynamiques</a:t>
            </a:r>
            <a:endParaRPr lang="en-US" sz="1750" dirty="0"/>
          </a:p>
        </p:txBody>
      </p:sp>
      <p:sp>
        <p:nvSpPr>
          <p:cNvPr id="13" name="Text 11"/>
          <p:cNvSpPr/>
          <p:nvPr/>
        </p:nvSpPr>
        <p:spPr>
          <a:xfrm>
            <a:off x="793790" y="597515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Cependant, OpenAPI reste aujourd’hui le standard dominant pour les APIs REST.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78047" y="623292"/>
            <a:ext cx="5654873" cy="706874"/>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Adoption</a:t>
            </a:r>
            <a:endParaRPr lang="en-US" sz="4450" dirty="0"/>
          </a:p>
        </p:txBody>
      </p:sp>
      <p:sp>
        <p:nvSpPr>
          <p:cNvPr id="4" name="Text 1"/>
          <p:cNvSpPr/>
          <p:nvPr/>
        </p:nvSpPr>
        <p:spPr>
          <a:xfrm>
            <a:off x="6278047" y="1668423"/>
            <a:ext cx="7560707" cy="4876800"/>
          </a:xfrm>
          <a:prstGeom prst="rect">
            <a:avLst/>
          </a:prstGeom>
          <a:noFill/>
          <a:ln/>
        </p:spPr>
        <p:txBody>
          <a:bodyPr wrap="square" lIns="0" tIns="0" rIns="0" bIns="0" rtlCol="0" anchor="t"/>
          <a:lstStyle/>
          <a:p>
            <a:pPr algn="l" indent="0" marL="0">
              <a:lnSpc>
                <a:spcPts val="7650"/>
              </a:lnSpc>
              <a:buNone/>
            </a:pPr>
            <a:r>
              <a:rPr lang="en-US" sz="6100" dirty="0">
                <a:solidFill>
                  <a:srgbClr val="C6C9DC"/>
                </a:solidFill>
                <a:latin typeface="Montserrat Medium" pitchFamily="34" charset="0"/>
                <a:ea typeface="Montserrat Medium" pitchFamily="34" charset="-122"/>
                <a:cs typeface="Montserrat Medium" pitchFamily="34" charset="-120"/>
              </a:rPr>
              <a:t>OpenAPI est considéré comme un standard industriel mature et stable.</a:t>
            </a:r>
            <a:endParaRPr lang="en-US" sz="6100" dirty="0"/>
          </a:p>
        </p:txBody>
      </p:sp>
      <p:sp>
        <p:nvSpPr>
          <p:cNvPr id="5" name="Text 2"/>
          <p:cNvSpPr/>
          <p:nvPr/>
        </p:nvSpPr>
        <p:spPr>
          <a:xfrm>
            <a:off x="6278047" y="6883479"/>
            <a:ext cx="7560707" cy="722709"/>
          </a:xfrm>
          <a:prstGeom prst="rect">
            <a:avLst/>
          </a:prstGeom>
          <a:noFill/>
          <a:ln/>
        </p:spPr>
        <p:txBody>
          <a:bodyPr wrap="square" lIns="0" tIns="0" rIns="0" bIns="0" rtlCol="0" anchor="t"/>
          <a:lstStyle/>
          <a:p>
            <a:pPr algn="l" indent="0" marL="0">
              <a:lnSpc>
                <a:spcPts val="2800"/>
              </a:lnSpc>
              <a:buNone/>
            </a:pPr>
            <a:r>
              <a:rPr lang="en-US" sz="1750" dirty="0">
                <a:solidFill>
                  <a:srgbClr val="3D3E44"/>
                </a:solidFill>
                <a:latin typeface="Inter Light" pitchFamily="34" charset="0"/>
                <a:ea typeface="Inter Light" pitchFamily="34" charset="-122"/>
                <a:cs typeface="Inter Light" pitchFamily="34" charset="-120"/>
              </a:rPr>
              <a:t>La version actuelle, OpenAPI 3, est largement adoptée et supportée par la plupart des outils du marché.</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59756"/>
            <a:ext cx="7956471"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Avantages et inconvénients</a:t>
            </a:r>
            <a:endParaRPr lang="en-US" sz="4450" dirty="0"/>
          </a:p>
        </p:txBody>
      </p:sp>
      <p:sp>
        <p:nvSpPr>
          <p:cNvPr id="3" name="Shape 1"/>
          <p:cNvSpPr/>
          <p:nvPr/>
        </p:nvSpPr>
        <p:spPr>
          <a:xfrm>
            <a:off x="630436" y="2908697"/>
            <a:ext cx="6571417" cy="3461147"/>
          </a:xfrm>
          <a:prstGeom prst="roundRect">
            <a:avLst>
              <a:gd name="adj" fmla="val 9437"/>
            </a:avLst>
          </a:prstGeom>
          <a:solidFill>
            <a:srgbClr val="E0F5FB"/>
          </a:solidFill>
          <a:ln/>
        </p:spPr>
      </p:sp>
      <p:sp>
        <p:nvSpPr>
          <p:cNvPr id="4" name="Text 2"/>
          <p:cNvSpPr/>
          <p:nvPr/>
        </p:nvSpPr>
        <p:spPr>
          <a:xfrm>
            <a:off x="857250" y="3135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000000"/>
                </a:solidFill>
                <a:latin typeface="Montserrat Medium" pitchFamily="34" charset="0"/>
                <a:ea typeface="Montserrat Medium" pitchFamily="34" charset="-122"/>
                <a:cs typeface="Montserrat Medium" pitchFamily="34" charset="-120"/>
              </a:rPr>
              <a:t>Avantages :</a:t>
            </a:r>
            <a:endParaRPr lang="en-US" sz="2200" dirty="0"/>
          </a:p>
        </p:txBody>
      </p:sp>
      <p:sp>
        <p:nvSpPr>
          <p:cNvPr id="5" name="Text 3"/>
          <p:cNvSpPr/>
          <p:nvPr/>
        </p:nvSpPr>
        <p:spPr>
          <a:xfrm>
            <a:off x="857250" y="3716655"/>
            <a:ext cx="6117788" cy="21775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Standard reconnu mondialement</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Documentation automatique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Compatible avec de nombreux outils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Facilite la collaboration entre équipes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Permet la génération de code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Indépendant du langage de programmation</a:t>
            </a:r>
            <a:endParaRPr lang="en-US" sz="1750" dirty="0"/>
          </a:p>
        </p:txBody>
      </p:sp>
      <p:sp>
        <p:nvSpPr>
          <p:cNvPr id="6" name="Text 4"/>
          <p:cNvSpPr/>
          <p:nvPr/>
        </p:nvSpPr>
        <p:spPr>
          <a:xfrm>
            <a:off x="7599521" y="313551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767D"/>
                </a:solidFill>
                <a:latin typeface="Montserrat Medium" pitchFamily="34" charset="0"/>
                <a:ea typeface="Montserrat Medium" pitchFamily="34" charset="-122"/>
                <a:cs typeface="Montserrat Medium" pitchFamily="34" charset="-120"/>
              </a:rPr>
              <a:t>Inconvénients :</a:t>
            </a:r>
            <a:endParaRPr lang="en-US" sz="2200" dirty="0"/>
          </a:p>
        </p:txBody>
      </p:sp>
      <p:sp>
        <p:nvSpPr>
          <p:cNvPr id="7" name="Text 5"/>
          <p:cNvSpPr/>
          <p:nvPr/>
        </p:nvSpPr>
        <p:spPr>
          <a:xfrm>
            <a:off x="7599521" y="3716655"/>
            <a:ext cx="6244709" cy="217754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Peut devenir complexe pour des APIs très volumineuses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Peut nécessiter une maintenance régulière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La génération automatique de code n’est pas toujours parfaite</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Principalement adapté aux APIs REST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6462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74767D"/>
                </a:solidFill>
                <a:latin typeface="Montserrat Medium" pitchFamily="34" charset="0"/>
                <a:ea typeface="Montserrat Medium" pitchFamily="34" charset="-122"/>
                <a:cs typeface="Montserrat Medium" pitchFamily="34" charset="-120"/>
              </a:rPr>
              <a:t>Sécurité</a:t>
            </a:r>
            <a:endParaRPr lang="en-US" sz="4450" dirty="0"/>
          </a:p>
        </p:txBody>
      </p:sp>
      <p:sp>
        <p:nvSpPr>
          <p:cNvPr id="4" name="Text 1"/>
          <p:cNvSpPr/>
          <p:nvPr/>
        </p:nvSpPr>
        <p:spPr>
          <a:xfrm>
            <a:off x="6280190" y="2813566"/>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OpenAPI permet de documenter plusieurs mécanismes de sécurité comme :</a:t>
            </a:r>
            <a:endParaRPr lang="en-US" sz="1750" dirty="0"/>
          </a:p>
        </p:txBody>
      </p:sp>
      <p:sp>
        <p:nvSpPr>
          <p:cNvPr id="5" name="Text 2"/>
          <p:cNvSpPr/>
          <p:nvPr/>
        </p:nvSpPr>
        <p:spPr>
          <a:xfrm>
            <a:off x="6280190" y="3794522"/>
            <a:ext cx="7556421" cy="145169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OAuth2</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JWT</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API Keys</a:t>
            </a:r>
            <a:endParaRPr lang="en-US" sz="1750" dirty="0"/>
          </a:p>
          <a:p>
            <a:pPr algn="l" marL="342900" indent="-342900">
              <a:lnSpc>
                <a:spcPts val="2850"/>
              </a:lnSpc>
              <a:buSzPct val="100000"/>
              <a:buChar char="•"/>
            </a:pPr>
            <a:r>
              <a:rPr lang="en-US" sz="1750" dirty="0">
                <a:solidFill>
                  <a:srgbClr val="3D3E44"/>
                </a:solidFill>
                <a:latin typeface="Inter Light" pitchFamily="34" charset="0"/>
                <a:ea typeface="Inter Light" pitchFamily="34" charset="-122"/>
                <a:cs typeface="Inter Light" pitchFamily="34" charset="-120"/>
              </a:rPr>
              <a:t>OpenID Connect</a:t>
            </a:r>
            <a:endParaRPr lang="en-US" sz="1750" dirty="0"/>
          </a:p>
        </p:txBody>
      </p:sp>
      <p:sp>
        <p:nvSpPr>
          <p:cNvPr id="6" name="Text 3"/>
          <p:cNvSpPr/>
          <p:nvPr/>
        </p:nvSpPr>
        <p:spPr>
          <a:xfrm>
            <a:off x="6280190" y="5501371"/>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3D3E44"/>
                </a:solidFill>
                <a:latin typeface="Inter Light" pitchFamily="34" charset="0"/>
                <a:ea typeface="Inter Light" pitchFamily="34" charset="-122"/>
                <a:cs typeface="Inter Light" pitchFamily="34" charset="-120"/>
              </a:rPr>
              <a:t>Cependant, OpenAPI décrit la sécurité mais ne l’implémente pas directement.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2026-02-05T12:43:49Z</dcterms:created>
  <dcterms:modified xsi:type="dcterms:W3CDTF">2026-02-05T12:43:49Z</dcterms:modified>
</cp:coreProperties>
</file>